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8" r:id="rId2"/>
    <p:sldId id="268" r:id="rId3"/>
    <p:sldId id="259" r:id="rId4"/>
    <p:sldId id="260" r:id="rId5"/>
    <p:sldId id="261" r:id="rId6"/>
    <p:sldId id="262" r:id="rId7"/>
    <p:sldId id="354" r:id="rId8"/>
    <p:sldId id="263" r:id="rId9"/>
    <p:sldId id="264" r:id="rId10"/>
    <p:sldId id="270" r:id="rId11"/>
    <p:sldId id="265" r:id="rId12"/>
    <p:sldId id="266" r:id="rId13"/>
    <p:sldId id="257" r:id="rId14"/>
    <p:sldId id="311" r:id="rId15"/>
    <p:sldId id="335" r:id="rId16"/>
    <p:sldId id="312" r:id="rId17"/>
    <p:sldId id="355" r:id="rId18"/>
    <p:sldId id="336" r:id="rId19"/>
    <p:sldId id="313" r:id="rId20"/>
    <p:sldId id="348" r:id="rId21"/>
    <p:sldId id="275" r:id="rId22"/>
    <p:sldId id="293" r:id="rId23"/>
    <p:sldId id="358" r:id="rId24"/>
    <p:sldId id="349" r:id="rId25"/>
    <p:sldId id="350" r:id="rId26"/>
    <p:sldId id="352" r:id="rId27"/>
    <p:sldId id="351" r:id="rId28"/>
    <p:sldId id="359" r:id="rId29"/>
    <p:sldId id="277" r:id="rId30"/>
    <p:sldId id="291" r:id="rId31"/>
    <p:sldId id="296" r:id="rId32"/>
    <p:sldId id="297" r:id="rId33"/>
    <p:sldId id="315" r:id="rId34"/>
    <p:sldId id="283" r:id="rId35"/>
    <p:sldId id="316" r:id="rId36"/>
    <p:sldId id="298" r:id="rId37"/>
    <p:sldId id="284" r:id="rId38"/>
    <p:sldId id="287" r:id="rId39"/>
    <p:sldId id="278" r:id="rId40"/>
    <p:sldId id="292" r:id="rId41"/>
    <p:sldId id="285" r:id="rId42"/>
    <p:sldId id="286" r:id="rId43"/>
    <p:sldId id="288" r:id="rId44"/>
    <p:sldId id="279" r:id="rId45"/>
    <p:sldId id="317" r:id="rId46"/>
    <p:sldId id="318" r:id="rId47"/>
    <p:sldId id="319" r:id="rId48"/>
    <p:sldId id="307" r:id="rId49"/>
    <p:sldId id="308" r:id="rId50"/>
    <p:sldId id="320" r:id="rId51"/>
    <p:sldId id="356" r:id="rId52"/>
    <p:sldId id="347" r:id="rId53"/>
    <p:sldId id="309" r:id="rId54"/>
    <p:sldId id="306" r:id="rId55"/>
    <p:sldId id="280" r:id="rId56"/>
    <p:sldId id="342" r:id="rId57"/>
    <p:sldId id="281" r:id="rId58"/>
    <p:sldId id="343" r:id="rId59"/>
    <p:sldId id="344" r:id="rId60"/>
    <p:sldId id="345" r:id="rId61"/>
    <p:sldId id="357" r:id="rId62"/>
    <p:sldId id="290" r:id="rId63"/>
    <p:sldId id="294" r:id="rId64"/>
    <p:sldId id="256" r:id="rId65"/>
    <p:sldId id="302" r:id="rId66"/>
    <p:sldId id="329" r:id="rId67"/>
    <p:sldId id="330" r:id="rId68"/>
    <p:sldId id="301" r:id="rId69"/>
    <p:sldId id="346" r:id="rId70"/>
    <p:sldId id="324" r:id="rId71"/>
    <p:sldId id="304" r:id="rId72"/>
    <p:sldId id="303" r:id="rId73"/>
    <p:sldId id="331" r:id="rId74"/>
    <p:sldId id="333" r:id="rId75"/>
    <p:sldId id="332" r:id="rId76"/>
    <p:sldId id="295" r:id="rId77"/>
    <p:sldId id="334" r:id="rId78"/>
    <p:sldId id="363" r:id="rId79"/>
    <p:sldId id="364" r:id="rId80"/>
    <p:sldId id="321" r:id="rId81"/>
    <p:sldId id="338" r:id="rId82"/>
    <p:sldId id="339" r:id="rId83"/>
    <p:sldId id="340" r:id="rId84"/>
    <p:sldId id="337" r:id="rId85"/>
    <p:sldId id="341" r:id="rId86"/>
    <p:sldId id="323" r:id="rId87"/>
    <p:sldId id="353" r:id="rId88"/>
    <p:sldId id="322" r:id="rId8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72" autoAdjust="0"/>
  </p:normalViewPr>
  <p:slideViewPr>
    <p:cSldViewPr snapToGrid="0" snapToObjects="1">
      <p:cViewPr>
        <p:scale>
          <a:sx n="150" d="100"/>
          <a:sy n="150" d="100"/>
        </p:scale>
        <p:origin x="-1752" y="-46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3/6/15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You’re sending</a:t>
            </a:r>
            <a:r>
              <a:rPr lang="en-US" baseline="0" dirty="0" smtClean="0"/>
              <a:t> signals over the air. </a:t>
            </a:r>
            <a:r>
              <a:rPr lang="en-US" dirty="0" smtClean="0"/>
              <a:t>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904104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 team’s—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it puts the onus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kern="1200" dirty="0" smtClean="0">
                <a:solidFill>
                  <a:schemeClr val="tx1"/>
                </a:solidFill>
                <a:latin typeface="+mn-lt"/>
                <a:ea typeface="+mn-ea"/>
                <a:cs typeface="+mn-cs"/>
              </a:rPr>
              <a:t>First you need to determine your core values.</a:t>
            </a:r>
          </a:p>
          <a:p>
            <a:pPr marL="685800" lvl="1" indent="-228600">
              <a:buAutoNum type="arabicParenR"/>
            </a:pPr>
            <a:r>
              <a:rPr lang="en-US" sz="1200" kern="1200" dirty="0" smtClean="0">
                <a:solidFill>
                  <a:schemeClr val="tx1"/>
                </a:solidFill>
                <a:latin typeface="+mn-lt"/>
                <a:ea typeface="+mn-ea"/>
                <a:cs typeface="+mn-cs"/>
              </a:rPr>
              <a:t>During the course of this talk I’m going to give you a few tips on how to find the</a:t>
            </a:r>
            <a:r>
              <a:rPr lang="en-US" sz="1200" kern="1200" baseline="0" dirty="0" smtClean="0">
                <a:solidFill>
                  <a:schemeClr val="tx1"/>
                </a:solidFill>
                <a:latin typeface="+mn-lt"/>
                <a:ea typeface="+mn-ea"/>
                <a:cs typeface="+mn-cs"/>
              </a:rPr>
              <a:t> values that are important to you.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Step two is demonstrate your core values.</a:t>
            </a:r>
          </a:p>
          <a:p>
            <a:r>
              <a:rPr lang="en-US" sz="1200" kern="1200" dirty="0" smtClean="0">
                <a:solidFill>
                  <a:schemeClr val="tx1"/>
                </a:solidFill>
                <a:latin typeface="+mn-lt"/>
                <a:ea typeface="+mn-ea"/>
                <a:cs typeface="+mn-cs"/>
              </a:rPr>
              <a:t>	This is where your</a:t>
            </a:r>
            <a:r>
              <a:rPr lang="en-US" sz="1200" kern="1200" baseline="0" dirty="0" smtClean="0">
                <a:solidFill>
                  <a:schemeClr val="tx1"/>
                </a:solidFill>
                <a:latin typeface="+mn-lt"/>
                <a:ea typeface="+mn-ea"/>
                <a:cs typeface="+mn-cs"/>
              </a:rPr>
              <a:t> feet hit the pavement and you’ll show the world what you stand for.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 Finally, communicate your core values.</a:t>
            </a:r>
          </a:p>
          <a:p>
            <a:r>
              <a:rPr lang="en-US" sz="1200" kern="1200" dirty="0" smtClean="0">
                <a:solidFill>
                  <a:schemeClr val="tx1"/>
                </a:solidFill>
                <a:latin typeface="+mn-lt"/>
                <a:ea typeface="+mn-ea"/>
                <a:cs typeface="+mn-cs"/>
              </a:rPr>
              <a:t>	Share your success with others so</a:t>
            </a:r>
            <a:r>
              <a:rPr lang="en-US" sz="1200" kern="1200" baseline="0" dirty="0" smtClean="0">
                <a:solidFill>
                  <a:schemeClr val="tx1"/>
                </a:solidFill>
                <a:latin typeface="+mn-lt"/>
                <a:ea typeface="+mn-ea"/>
                <a:cs typeface="+mn-cs"/>
              </a:rPr>
              <a:t> that they will respect your expertise and have a better understanding of your process.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take this step-by-step: number one is you need to determine your values.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I</a:t>
            </a:r>
            <a:r>
              <a:rPr lang="en-US" sz="1200" kern="1200" baseline="0" dirty="0" smtClean="0">
                <a:solidFill>
                  <a:schemeClr val="tx1"/>
                </a:solidFill>
                <a:latin typeface="+mn-lt"/>
                <a:ea typeface="+mn-ea"/>
                <a:cs typeface="+mn-cs"/>
              </a:rPr>
              <a:t> want to be clear that your school may have values of its own, but today is not about that. Today we’re talking about values that will guide your team. Any team can have core values that determine what is important to them, but in this case we’re talking about it in the context of a web team.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were</a:t>
            </a:r>
            <a:r>
              <a:rPr lang="en-US" sz="1200" kern="1200" baseline="0" dirty="0" smtClean="0">
                <a:solidFill>
                  <a:schemeClr val="tx1"/>
                </a:solidFill>
                <a:latin typeface="+mn-lt"/>
                <a:ea typeface="+mn-ea"/>
                <a:cs typeface="+mn-cs"/>
              </a:rPr>
              <a:t> a good fit for us</a:t>
            </a:r>
            <a:r>
              <a:rPr lang="en-US" sz="1200" kern="1200" dirty="0" smtClean="0">
                <a:solidFill>
                  <a:schemeClr val="tx1"/>
                </a:solidFill>
                <a:latin typeface="+mn-lt"/>
                <a:ea typeface="+mn-ea"/>
                <a:cs typeface="+mn-cs"/>
              </a:rPr>
              <a:t>: user-focused, data-driven, simplified, and iterative. You may disagree with some of these, and that’s fine. I’ll get more</a:t>
            </a:r>
            <a:r>
              <a:rPr lang="en-US" sz="1200" kern="1200" baseline="0" dirty="0" smtClean="0">
                <a:solidFill>
                  <a:schemeClr val="tx1"/>
                </a:solidFill>
                <a:latin typeface="+mn-lt"/>
                <a:ea typeface="+mn-ea"/>
                <a:cs typeface="+mn-cs"/>
              </a:rPr>
              <a:t> into why we chose these values a bit later, but first I’m going to talk about how you can determine your own values.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or IT department into the conversation. Focus on the critical</a:t>
            </a:r>
            <a:r>
              <a:rPr lang="en-US" sz="1200" kern="1200" baseline="0" dirty="0" smtClean="0">
                <a:solidFill>
                  <a:schemeClr val="tx1"/>
                </a:solidFill>
                <a:latin typeface="+mn-lt"/>
                <a:ea typeface="+mn-ea"/>
                <a:cs typeface="+mn-cs"/>
              </a:rPr>
              <a:t> members of your team </a:t>
            </a:r>
            <a:r>
              <a:rPr lang="en-US" sz="1200" kern="1200" dirty="0" smtClean="0">
                <a:solidFill>
                  <a:schemeClr val="tx1"/>
                </a:solidFill>
                <a:latin typeface="+mn-lt"/>
                <a:ea typeface="+mn-ea"/>
                <a:cs typeface="+mn-cs"/>
              </a:rPr>
              <a:t>and the way they work</a:t>
            </a:r>
            <a:r>
              <a:rPr lang="en-US" sz="1200" kern="1200" baseline="0" dirty="0" smtClean="0">
                <a:solidFill>
                  <a:schemeClr val="tx1"/>
                </a:solidFill>
                <a:latin typeface="+mn-lt"/>
                <a:ea typeface="+mn-ea"/>
                <a:cs typeface="+mn-cs"/>
              </a:rPr>
              <a:t> together</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to the 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 are lots of ways to determine a core value, but I’m going to give you four things</a:t>
            </a:r>
            <a:r>
              <a:rPr lang="en-US" sz="1200" kern="1200" baseline="0" dirty="0" smtClean="0">
                <a:solidFill>
                  <a:schemeClr val="tx1"/>
                </a:solidFill>
                <a:latin typeface="+mn-lt"/>
                <a:ea typeface="+mn-ea"/>
                <a:cs typeface="+mn-cs"/>
              </a:rPr>
              <a:t> to consider. Again, these are not set in stone, but they helped us, and they may help you.</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I’ll</a:t>
            </a:r>
            <a:r>
              <a:rPr lang="en-US" sz="1200" kern="1200" baseline="0" dirty="0" smtClean="0">
                <a:solidFill>
                  <a:schemeClr val="tx1"/>
                </a:solidFill>
                <a:latin typeface="+mn-lt"/>
                <a:ea typeface="+mn-ea"/>
                <a:cs typeface="+mn-cs"/>
              </a:rPr>
              <a:t> go through these one by one and </a:t>
            </a:r>
            <a:r>
              <a:rPr lang="en-US" sz="1200" kern="1200" dirty="0" smtClean="0">
                <a:solidFill>
                  <a:schemeClr val="tx1"/>
                </a:solidFill>
                <a:latin typeface="+mn-lt"/>
                <a:ea typeface="+mn-ea"/>
                <a:cs typeface="+mn-cs"/>
              </a:rPr>
              <a:t>I’m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show you some examples of other groups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have succeeded</a:t>
            </a:r>
            <a:r>
              <a:rPr lang="en-US" sz="1200" kern="1200" baseline="0" dirty="0" smtClean="0">
                <a:solidFill>
                  <a:schemeClr val="tx1"/>
                </a:solidFill>
                <a:latin typeface="+mn-lt"/>
                <a:ea typeface="+mn-ea"/>
                <a:cs typeface="+mn-cs"/>
              </a:rPr>
              <a:t> by focusing on their core values.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minimize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constituencies. It 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Who is this good for? If there’s a conflic</a:t>
            </a:r>
            <a:r>
              <a:rPr lang="en-US" sz="1200" kern="1200" baseline="0" dirty="0" smtClean="0">
                <a:solidFill>
                  <a:schemeClr val="tx1"/>
                </a:solidFill>
                <a:latin typeface="+mn-lt"/>
                <a:ea typeface="+mn-ea"/>
                <a:cs typeface="+mn-cs"/>
              </a:rPr>
              <a:t>t between the people who write the standards and the people who write websites—that’s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versus authors—then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minimizing those disputes.</a:t>
            </a:r>
            <a:r>
              <a:rPr lang="en-US" sz="1200" kern="1200" baseline="0" dirty="0" smtClean="0">
                <a:solidFill>
                  <a:schemeClr val="tx1"/>
                </a:solidFill>
                <a:latin typeface="+mn-lt"/>
                <a:ea typeface="+mn-ea"/>
                <a:cs typeface="+mn-cs"/>
              </a:rPr>
              <a:t> You want to resolve your conflicts productively. </a:t>
            </a:r>
            <a:r>
              <a:rPr lang="en-US" sz="1200" kern="1200" dirty="0" smtClean="0">
                <a:solidFill>
                  <a:schemeClr val="tx1"/>
                </a:solidFill>
                <a:latin typeface="+mn-lt"/>
                <a:ea typeface="+mn-ea"/>
                <a:cs typeface="+mn-cs"/>
              </a:rPr>
              <a:t>Some guidelines you may want to follow are: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Their primary goal is to book more hotels than</a:t>
            </a:r>
            <a:r>
              <a:rPr lang="en-US" sz="1200" kern="1200" baseline="0" dirty="0" smtClean="0">
                <a:solidFill>
                  <a:schemeClr val="tx1"/>
                </a:solidFill>
                <a:latin typeface="+mn-lt"/>
                <a:ea typeface="+mn-ea"/>
                <a:cs typeface="+mn-cs"/>
              </a:rPr>
              <a:t> their competitors</a:t>
            </a:r>
            <a:r>
              <a:rPr lang="en-US" sz="1200" kern="1200" dirty="0" smtClean="0">
                <a:solidFill>
                  <a:schemeClr val="tx1"/>
                </a:solidFill>
                <a:latin typeface="+mn-lt"/>
                <a:ea typeface="+mn-ea"/>
                <a:cs typeface="+mn-cs"/>
              </a:rPr>
              <a:t>.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valuing speed, Hotel Tonight allowed their users to book a hotel from their app in 4 taps and a swipe in just under 8 seconds. Within a year, they were one of the top hotel booking services in the US in</a:t>
            </a:r>
            <a:r>
              <a:rPr lang="en-US" sz="1200" kern="1200" baseline="0" dirty="0" smtClean="0">
                <a:solidFill>
                  <a:schemeClr val="tx1"/>
                </a:solidFill>
                <a:latin typeface="+mn-lt"/>
                <a:ea typeface="+mn-ea"/>
                <a:cs typeface="+mn-cs"/>
              </a:rPr>
              <a:t> their markets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and speed helped</a:t>
            </a:r>
            <a:r>
              <a:rPr lang="en-US" sz="1200" kern="1200" baseline="0" dirty="0" smtClean="0">
                <a:solidFill>
                  <a:schemeClr val="tx1"/>
                </a:solidFill>
                <a:latin typeface="+mn-lt"/>
                <a:ea typeface="+mn-ea"/>
                <a:cs typeface="+mn-cs"/>
              </a:rPr>
              <a:t> them achieve their goal of booking more rooms</a:t>
            </a:r>
            <a:r>
              <a:rPr lang="en-US" sz="1200" kern="1200" dirty="0" smtClean="0">
                <a:solidFill>
                  <a:schemeClr val="tx1"/>
                </a:solidFill>
                <a:latin typeface="+mn-lt"/>
                <a:ea typeface="+mn-ea"/>
                <a:cs typeface="+mn-cs"/>
              </a:rPr>
              <a:t>.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 Your primary goals may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[read points]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[learn] from your mistakes.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been around a long time, so 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r>
              <a:rPr lang="en-US" sz="1200" kern="1200" baseline="0" dirty="0" smtClean="0">
                <a:solidFill>
                  <a:schemeClr val="tx1"/>
                </a:solidFill>
                <a:latin typeface="+mn-lt"/>
                <a:ea typeface="+mn-ea"/>
                <a:cs typeface="+mn-cs"/>
              </a:rPr>
              <a:t> And these kind of details often ground games to a halt while the rules had to be consulted, taking away the fun.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a:t>
            </a:r>
            <a:r>
              <a:rPr lang="en-US" sz="1200" kern="1200" baseline="0" dirty="0" smtClean="0">
                <a:solidFill>
                  <a:schemeClr val="tx1"/>
                </a:solidFill>
                <a:latin typeface="+mn-lt"/>
                <a:ea typeface="+mn-ea"/>
                <a:cs typeface="+mn-cs"/>
              </a:rPr>
              <a:t> in 4</a:t>
            </a:r>
            <a:r>
              <a:rPr lang="en-US" sz="1200" kern="1200" baseline="30000" dirty="0" smtClean="0">
                <a:solidFill>
                  <a:schemeClr val="tx1"/>
                </a:solidFill>
                <a:latin typeface="+mn-lt"/>
                <a:ea typeface="+mn-ea"/>
                <a:cs typeface="+mn-cs"/>
              </a:rPr>
              <a:t>th</a:t>
            </a:r>
            <a:r>
              <a:rPr lang="en-US" sz="1200" kern="1200" baseline="0" dirty="0" smtClean="0">
                <a:solidFill>
                  <a:schemeClr val="tx1"/>
                </a:solidFill>
                <a:latin typeface="+mn-lt"/>
                <a:ea typeface="+mn-ea"/>
                <a:cs typeface="+mn-cs"/>
              </a:rPr>
              <a:t> edition, the rules were</a:t>
            </a:r>
            <a:r>
              <a:rPr lang="en-US" sz="1200" kern="1200" dirty="0" smtClean="0">
                <a:solidFill>
                  <a:schemeClr val="tx1"/>
                </a:solidFill>
                <a:latin typeface="+mn-lt"/>
                <a:ea typeface="+mn-ea"/>
                <a:cs typeface="+mn-cs"/>
              </a:rPr>
              <a:t> massively simplified. This was polarizing to the game’s players; some felt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like they were trying to compete</a:t>
            </a:r>
            <a:r>
              <a:rPr lang="en-US" sz="1200" kern="1200" baseline="0" dirty="0" smtClean="0">
                <a:solidFill>
                  <a:schemeClr val="tx1"/>
                </a:solidFill>
                <a:latin typeface="+mn-lt"/>
                <a:ea typeface="+mn-ea"/>
                <a:cs typeface="+mn-cs"/>
              </a:rPr>
              <a:t> with the online role playing game </a:t>
            </a:r>
            <a:r>
              <a:rPr lang="en-US" sz="1200" kern="1200" dirty="0" smtClean="0">
                <a:solidFill>
                  <a:schemeClr val="tx1"/>
                </a:solidFill>
                <a:latin typeface="+mn-lt"/>
                <a:ea typeface="+mn-ea"/>
                <a:cs typeface="+mn-cs"/>
              </a:rPr>
              <a:t>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a:t>
            </a:r>
            <a:r>
              <a:rPr lang="en-US" sz="1200" kern="1200" baseline="0" dirty="0" smtClean="0">
                <a:solidFill>
                  <a:schemeClr val="tx1"/>
                </a:solidFill>
                <a:latin typeface="+mn-lt"/>
                <a:ea typeface="+mn-ea"/>
                <a:cs typeface="+mn-cs"/>
              </a:rPr>
              <a:t> did some research and</a:t>
            </a:r>
            <a:r>
              <a:rPr lang="en-US" sz="1200" kern="1200" dirty="0" smtClean="0">
                <a:solidFill>
                  <a:schemeClr val="tx1"/>
                </a:solidFill>
                <a:latin typeface="+mn-lt"/>
                <a:ea typeface="+mn-ea"/>
                <a:cs typeface="+mn-cs"/>
              </a:rPr>
              <a:t> determined that there’s a reason why their players are playing</a:t>
            </a:r>
            <a:r>
              <a:rPr lang="en-US" sz="1200" kern="1200" baseline="0" dirty="0" smtClean="0">
                <a:solidFill>
                  <a:schemeClr val="tx1"/>
                </a:solidFill>
                <a:latin typeface="+mn-lt"/>
                <a:ea typeface="+mn-ea"/>
                <a:cs typeface="+mn-cs"/>
              </a:rPr>
              <a:t> Dungeons &amp; Dragons and not World of </a:t>
            </a:r>
            <a:r>
              <a:rPr lang="en-US" sz="1200" kern="1200" baseline="0" dirty="0" err="1" smtClean="0">
                <a:solidFill>
                  <a:schemeClr val="tx1"/>
                </a:solidFill>
                <a:latin typeface="+mn-lt"/>
                <a:ea typeface="+mn-ea"/>
                <a:cs typeface="+mn-cs"/>
              </a:rPr>
              <a:t>Warcraft</a:t>
            </a:r>
            <a:r>
              <a:rPr lang="en-U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 The whole point of pencil and paper RPGs is—</a:t>
            </a:r>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3768467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Fifth</a:t>
            </a:r>
            <a:r>
              <a:rPr lang="en-US" sz="1200" kern="1200" baseline="0" dirty="0" smtClean="0">
                <a:solidFill>
                  <a:schemeClr val="tx1"/>
                </a:solidFill>
                <a:latin typeface="+mn-lt"/>
                <a:ea typeface="+mn-ea"/>
                <a:cs typeface="+mn-cs"/>
              </a:rPr>
              <a:t> edition kept that fact in mind and, </a:t>
            </a:r>
            <a:r>
              <a:rPr lang="en-US" sz="1200" kern="1200" dirty="0" smtClean="0">
                <a:solidFill>
                  <a:schemeClr val="tx1"/>
                </a:solidFill>
                <a:latin typeface="+mn-lt"/>
                <a:ea typeface="+mn-ea"/>
                <a:cs typeface="+mn-cs"/>
              </a:rPr>
              <a:t>to date, it </a:t>
            </a:r>
            <a:r>
              <a:rPr lang="en-US" sz="1200" kern="1200" baseline="0" dirty="0" smtClean="0">
                <a:solidFill>
                  <a:schemeClr val="tx1"/>
                </a:solidFill>
                <a:latin typeface="+mn-lt"/>
                <a:ea typeface="+mn-ea"/>
                <a:cs typeface="+mn-cs"/>
              </a:rPr>
              <a:t>appears to be a success. </a:t>
            </a:r>
            <a:r>
              <a:rPr lang="en-US" sz="1200" kern="1200" dirty="0" smtClean="0">
                <a:solidFill>
                  <a:schemeClr val="tx1"/>
                </a:solidFill>
                <a:latin typeface="+mn-lt"/>
                <a:ea typeface="+mn-ea"/>
                <a:cs typeface="+mn-cs"/>
              </a:rPr>
              <a:t>That fidelity to the classic D&amp;D experience has created a streamlined game that new players can learn easily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 Some values that may come out of mistakes could be… [read values aloud]</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in the context of higher education,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Or 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 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all was said and done, he and his co-workers had strung together 10 kilometers worth of chain mail rings. That’s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your website is live.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clear that both the artists</a:t>
            </a:r>
            <a:r>
              <a:rPr lang="en-US" sz="1200" kern="1200" baseline="0" dirty="0" smtClean="0">
                <a:solidFill>
                  <a:schemeClr val="tx1"/>
                </a:solidFill>
                <a:latin typeface="+mn-lt"/>
                <a:ea typeface="+mn-ea"/>
                <a:cs typeface="+mn-cs"/>
              </a:rPr>
              <a:t> and the director </a:t>
            </a:r>
            <a:r>
              <a:rPr lang="en-US" sz="1200" kern="1200" dirty="0" smtClean="0">
                <a:solidFill>
                  <a:schemeClr val="tx1"/>
                </a:solidFill>
                <a:latin typeface="+mn-lt"/>
                <a:ea typeface="+mn-ea"/>
                <a:cs typeface="+mn-cs"/>
              </a:rPr>
              <a:t>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2875622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will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you’ve established your core values, it’s time to put your words into action. At this point you want to start to filter your decisions through your values. This can be hard because you’re going to butt heads with people who are used to getting their way.</a:t>
            </a:r>
          </a:p>
          <a:p>
            <a:endParaRPr lang="en-US" baseline="0" dirty="0" smtClean="0"/>
          </a:p>
          <a:p>
            <a:r>
              <a:rPr lang="en-US" baseline="0" dirty="0" smtClean="0"/>
              <a:t>You’ll 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I’ll give you some</a:t>
            </a:r>
            <a:r>
              <a:rPr lang="en-US" sz="1200" kern="1200" baseline="0" dirty="0" smtClean="0">
                <a:solidFill>
                  <a:schemeClr val="tx1"/>
                </a:solidFill>
                <a:latin typeface="+mn-lt"/>
                <a:ea typeface="+mn-ea"/>
                <a:cs typeface="+mn-cs"/>
              </a:rPr>
              <a:t> examples for each of our values. </a:t>
            </a:r>
            <a:r>
              <a:rPr lang="en-US" sz="1200" kern="1200" dirty="0" smtClean="0">
                <a:solidFill>
                  <a:schemeClr val="tx1"/>
                </a:solidFill>
                <a:latin typeface="+mn-lt"/>
                <a:ea typeface="+mn-ea"/>
                <a:cs typeface="+mn-cs"/>
              </a:rPr>
              <a:t>For Evergreen’s web team, we determined the following four: user-focused, data-driven, simplified, and iterative.</a:t>
            </a:r>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the first example of how we</a:t>
            </a:r>
            <a:r>
              <a:rPr lang="en-US" sz="1200" kern="1200" baseline="0" dirty="0" smtClean="0">
                <a:solidFill>
                  <a:schemeClr val="tx1"/>
                </a:solidFill>
                <a:latin typeface="+mn-lt"/>
                <a:ea typeface="+mn-ea"/>
                <a:cs typeface="+mn-cs"/>
              </a:rPr>
              <a:t> walked the walk.</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we redesigned our primary navigation, we didn’t want to hide important links behind a hamburger</a:t>
            </a:r>
            <a:r>
              <a:rPr lang="en-US" sz="1200" kern="1200" baseline="0" dirty="0" smtClean="0">
                <a:solidFill>
                  <a:schemeClr val="tx1"/>
                </a:solidFill>
                <a:latin typeface="+mn-lt"/>
                <a:ea typeface="+mn-ea"/>
                <a:cs typeface="+mn-cs"/>
              </a:rPr>
              <a:t> menu. We determined that, in our design,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questions focuses on the product or the desires of the content owners; they’re not relevant to the needs of prospective students.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concede that the needs of prospective students outweigh their own desire to be one click away.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 that’s one way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another example.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the highest paid person in the room?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[Reveal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endParaRPr lang="en-US" baseline="0" dirty="0" smtClean="0"/>
          </a:p>
          <a:p>
            <a:r>
              <a:rPr lang="en-US" baseline="0" dirty="0" smtClean="0"/>
              <a:t>Prospective students clearly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But here’s the thing. Once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prospective students are on</a:t>
            </a:r>
            <a:r>
              <a:rPr lang="en-US" sz="1200" kern="1200" baseline="0" dirty="0" smtClean="0">
                <a:solidFill>
                  <a:schemeClr val="tx1"/>
                </a:solidFill>
                <a:latin typeface="+mn-lt"/>
                <a:ea typeface="+mn-ea"/>
                <a:cs typeface="+mn-cs"/>
              </a:rPr>
              <a:t> the site, they need </a:t>
            </a:r>
            <a:r>
              <a:rPr lang="en-US" sz="1200" kern="1200" dirty="0" smtClean="0">
                <a:solidFill>
                  <a:schemeClr val="tx1"/>
                </a:solidFill>
                <a:latin typeface="+mn-lt"/>
                <a:ea typeface="+mn-ea"/>
                <a:cs typeface="+mn-cs"/>
              </a:rPr>
              <a:t>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the trends. We had taken so long to get it together that by the time we got it all out the door, it wasn’t quite what we wanted.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While it was better than what we had before, we didn’t have a plan for getting the rest of the site updated. It looked nice, but it was one website with</a:t>
            </a:r>
            <a:r>
              <a:rPr lang="en-US" sz="1200" kern="1200" baseline="0" dirty="0" smtClean="0">
                <a:solidFill>
                  <a:schemeClr val="tx1"/>
                </a:solidFill>
                <a:latin typeface="+mn-lt"/>
                <a:ea typeface="+mn-ea"/>
                <a:cs typeface="+mn-cs"/>
              </a:rPr>
              <a:t> two designs, which made learning about the college very hard for the audience we were trying to serve.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a:t>
            </a:r>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did is round up some guinea pigs. We found some people who already trusted our process, others who were simply eager to help, and others who were just too tempted to get in on the ground floor of the redesign.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made it clear that not everything was going to go smoothly at first. We tried our fledgling processes out on them, figured out what worked, and redesigned the things that didn’t. These guinea pigs helped us create a portfolio of success stories.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communication step works hand-in-hand with the previous step, demonstration. The more you show how your core values win, the easier it is to get others to understand your process. And the more you share your victories with your clients, the more opportunities you’ll have to rack up new successes.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You’ll repeat and refine your process as you go along.</a:t>
            </a:r>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showing</a:t>
            </a:r>
            <a:r>
              <a:rPr lang="en-US" baseline="0" dirty="0" smtClean="0"/>
              <a:t> our wins to senior staff and the reasons why they worked, we built up much-needed trust and we turned them into advocates for us. Yes, we got VPs to be our advocates! Our process for establishing victories was then filtered back down to their staff, and as we’ve been working with them, our base of advocates grows. This means fewer angry emails in our inbox when big changes come.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25007820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process is the bedrock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our success: we go back to this well time and time again. When we’re approached about a change that we might not know how to handle, we ask ourselves how it stacks up against our core values and make a decision from there.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 from your staff.</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say: 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this get us good results?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not going to stop someone from getting mad at you</a:t>
            </a:r>
            <a:r>
              <a:rPr lang="en-US" sz="1200" kern="1200" baseline="0" dirty="0" smtClean="0">
                <a:solidFill>
                  <a:schemeClr val="tx1"/>
                </a:solidFill>
                <a:latin typeface="+mn-lt"/>
                <a:ea typeface="+mn-ea"/>
                <a:cs typeface="+mn-cs"/>
              </a:rPr>
              <a:t> b</a:t>
            </a:r>
            <a:r>
              <a:rPr lang="en-US" sz="1200" kern="1200" dirty="0" smtClean="0">
                <a:solidFill>
                  <a:schemeClr val="tx1"/>
                </a:solidFill>
                <a:latin typeface="+mn-lt"/>
                <a:ea typeface="+mn-ea"/>
                <a:cs typeface="+mn-cs"/>
              </a:rPr>
              <a:t>ut it helps generate understanding!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84</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Honestly, are YOU going</a:t>
            </a:r>
            <a:r>
              <a:rPr lang="en-US" sz="1200" kern="1200" baseline="0" dirty="0" smtClean="0">
                <a:solidFill>
                  <a:schemeClr val="tx1"/>
                </a:solidFill>
                <a:latin typeface="+mn-lt"/>
                <a:ea typeface="+mn-ea"/>
                <a:cs typeface="+mn-cs"/>
              </a:rPr>
              <a:t> to be the one to tell Captain America his values are wrong?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smtClean="0"/>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 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Demonstrating]</a:t>
            </a:r>
            <a:r>
              <a:rPr lang="en-US" sz="1200" kern="1200" baseline="0" dirty="0" smtClean="0">
                <a:solidFill>
                  <a:schemeClr val="tx1"/>
                </a:solidFill>
                <a:latin typeface="+mn-lt"/>
                <a:ea typeface="+mn-ea"/>
                <a:cs typeface="+mn-cs"/>
              </a:rPr>
              <a:t> them will allow you to work in a way that’s defensible and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And communication] will set the expectations and bring everyone up to your level.</a:t>
            </a:r>
          </a:p>
        </p:txBody>
      </p:sp>
      <p:sp>
        <p:nvSpPr>
          <p:cNvPr id="4" name="Slide Number Placeholder 3"/>
          <p:cNvSpPr>
            <a:spLocks noGrp="1"/>
          </p:cNvSpPr>
          <p:nvPr>
            <p:ph type="sldNum" sz="quarter" idx="10"/>
          </p:nvPr>
        </p:nvSpPr>
        <p:spPr/>
        <p:txBody>
          <a:bodyPr/>
          <a:lstStyle/>
          <a:p>
            <a:fld id="{4132DC5B-8A95-BD4B-B460-41C7DACA6809}" type="slidenum">
              <a:rPr lang="en-US" smtClean="0"/>
              <a:t>86</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it from me. Thank you for listening to my</a:t>
            </a:r>
            <a:r>
              <a:rPr lang="en-US" baseline="0" dirty="0" smtClean="0"/>
              <a:t> talk. Again, you can find me on Twitter at </a:t>
            </a:r>
            <a:r>
              <a:rPr lang="en-US" baseline="0" dirty="0" err="1" smtClean="0"/>
              <a:t>revoltpuppy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(3/4/15 09:45) -----</a:t>
            </a:r>
          </a:p>
          <a:p>
            <a:r>
              <a:rPr lang="en-US" dirty="0" smtClean="0"/>
              <a:t>X Broad </a:t>
            </a:r>
            <a:r>
              <a:rPr lang="en-US" dirty="0"/>
              <a:t>team vs. small team—determine who is critical.</a:t>
            </a:r>
          </a:p>
          <a:p>
            <a:r>
              <a:rPr lang="en-US" dirty="0" smtClean="0"/>
              <a:t>X These </a:t>
            </a:r>
            <a:r>
              <a:rPr lang="en-US" dirty="0"/>
              <a:t>are your team's core values, not the college's core values. Get to that earlier.</a:t>
            </a:r>
          </a:p>
          <a:p>
            <a:r>
              <a:rPr lang="en-US" dirty="0" smtClean="0"/>
              <a:t>X See </a:t>
            </a:r>
            <a:r>
              <a:rPr lang="en-US" dirty="0"/>
              <a:t>our core values earlier? Let me show you, then we'll get back to that later. These are ours; yours may be different.</a:t>
            </a:r>
          </a:p>
          <a:p>
            <a:r>
              <a:rPr lang="en-US" dirty="0" smtClean="0"/>
              <a:t>X We're </a:t>
            </a:r>
            <a:r>
              <a:rPr lang="en-US" dirty="0"/>
              <a:t>talking about other people.</a:t>
            </a:r>
          </a:p>
          <a:p>
            <a:endParaRPr lang="en-US" dirty="0" smtClean="0"/>
          </a:p>
          <a:p>
            <a:r>
              <a:rPr lang="en-US" dirty="0" smtClean="0"/>
              <a:t>X Outline </a:t>
            </a:r>
            <a:r>
              <a:rPr lang="en-US" dirty="0"/>
              <a:t>at the beginning.</a:t>
            </a:r>
          </a:p>
          <a:p>
            <a:r>
              <a:rPr lang="en-US" dirty="0" smtClean="0"/>
              <a:t>X Roman </a:t>
            </a:r>
            <a:r>
              <a:rPr lang="en-US" dirty="0"/>
              <a:t>numberals should be bullets.</a:t>
            </a:r>
          </a:p>
          <a:p>
            <a:r>
              <a:rPr lang="en-US" dirty="0" smtClean="0"/>
              <a:t>X Don't </a:t>
            </a:r>
            <a:r>
              <a:rPr lang="en-US" dirty="0"/>
              <a:t>"settle" political battles—anticipate and minimize.</a:t>
            </a:r>
          </a:p>
          <a:p>
            <a:r>
              <a:rPr lang="en-US" dirty="0"/>
              <a:t>Primary goal is to enroll students. We went with a recruitment focused perspective.</a:t>
            </a:r>
          </a:p>
          <a:p>
            <a:r>
              <a:rPr lang="en-US" dirty="0" smtClean="0"/>
              <a:t>X Remove </a:t>
            </a:r>
            <a:r>
              <a:rPr lang="en-US" dirty="0"/>
              <a:t>expletives.</a:t>
            </a:r>
          </a:p>
          <a:p>
            <a:r>
              <a:rPr lang="en-US" dirty="0" smtClean="0"/>
              <a:t>X D</a:t>
            </a:r>
            <a:r>
              <a:rPr lang="en-US" dirty="0"/>
              <a:t>&amp;D is a little long.</a:t>
            </a:r>
          </a:p>
          <a:p>
            <a:r>
              <a:rPr lang="en-US" dirty="0" smtClean="0"/>
              <a:t>X </a:t>
            </a:r>
            <a:r>
              <a:rPr lang="en-US" dirty="0" err="1" smtClean="0"/>
              <a:t>Misatkes</a:t>
            </a:r>
            <a:r>
              <a:rPr lang="en-US" dirty="0" smtClean="0"/>
              <a:t> </a:t>
            </a:r>
            <a:r>
              <a:rPr lang="en-US" dirty="0"/>
              <a:t>is ng.</a:t>
            </a:r>
          </a:p>
          <a:p>
            <a:r>
              <a:rPr lang="en-US" dirty="0" smtClean="0"/>
              <a:t>X Accents </a:t>
            </a:r>
            <a:r>
              <a:rPr lang="en-US" dirty="0"/>
              <a:t>are ng.</a:t>
            </a:r>
          </a:p>
          <a:p>
            <a:r>
              <a:rPr lang="en-US" dirty="0" smtClean="0"/>
              <a:t>X Five </a:t>
            </a:r>
            <a:r>
              <a:rPr lang="en-US" dirty="0"/>
              <a:t>links isn't universal.</a:t>
            </a:r>
          </a:p>
          <a:p>
            <a:r>
              <a:rPr lang="en-US" dirty="0" smtClean="0"/>
              <a:t>X Evergreen's </a:t>
            </a:r>
            <a:r>
              <a:rPr lang="en-US" dirty="0"/>
              <a:t>Web Team's core values.</a:t>
            </a:r>
          </a:p>
          <a:p>
            <a:endParaRPr lang="en-US" dirty="0"/>
          </a:p>
          <a:p>
            <a:r>
              <a:rPr lang="en-US" dirty="0" smtClean="0"/>
              <a:t>X Anticipate </a:t>
            </a:r>
            <a:r>
              <a:rPr lang="en-US" dirty="0"/>
              <a:t>the problem. Work in a way that's defensible. Then communicate those decisions.</a:t>
            </a:r>
          </a:p>
          <a:p>
            <a:r>
              <a:rPr lang="en-US" dirty="0" smtClean="0"/>
              <a:t>X We </a:t>
            </a:r>
            <a:r>
              <a:rPr lang="en-US" dirty="0"/>
              <a:t>explained to them why so that they could be our advocates.</a:t>
            </a:r>
          </a:p>
          <a:p>
            <a:r>
              <a:rPr lang="en-US" dirty="0" smtClean="0"/>
              <a:t>X Incremental </a:t>
            </a:r>
            <a:r>
              <a:rPr lang="en-US" dirty="0"/>
              <a:t>process.</a:t>
            </a:r>
          </a:p>
          <a:p>
            <a:r>
              <a:rPr lang="en-US" dirty="0" smtClean="0"/>
              <a:t>X Move </a:t>
            </a:r>
            <a:r>
              <a:rPr lang="en-US" dirty="0"/>
              <a:t>guinea pigs to communication section.</a:t>
            </a:r>
          </a:p>
          <a:p>
            <a:r>
              <a:rPr lang="en-US" dirty="0" smtClean="0"/>
              <a:t>X Our </a:t>
            </a:r>
            <a:r>
              <a:rPr lang="en-US" dirty="0"/>
              <a:t>guinea pigs were critical.</a:t>
            </a:r>
          </a:p>
          <a:p>
            <a:endParaRPr lang="en-US" dirty="0"/>
          </a:p>
          <a:p>
            <a:r>
              <a:rPr lang="en-US" dirty="0" smtClean="0"/>
              <a:t>X Base </a:t>
            </a:r>
            <a:r>
              <a:rPr lang="en-US" dirty="0"/>
              <a:t>of advocates grows as you step through the process.</a:t>
            </a:r>
          </a:p>
          <a:p>
            <a:endParaRPr lang="en-US" dirty="0"/>
          </a:p>
          <a:p>
            <a:r>
              <a:rPr lang="en-US" dirty="0" smtClean="0"/>
              <a:t>X Admissions </a:t>
            </a:r>
            <a:r>
              <a:rPr lang="en-US" dirty="0"/>
              <a:t>was better than what we had, but we realized that it wasn't the right way for us.</a:t>
            </a:r>
          </a:p>
          <a:p>
            <a:endParaRPr lang="en-US" dirty="0"/>
          </a:p>
          <a:p>
            <a:r>
              <a:rPr lang="en-US" dirty="0" smtClean="0"/>
              <a:t>X We </a:t>
            </a:r>
            <a:r>
              <a:rPr lang="en-US" dirty="0"/>
              <a:t>got VPs to be our advocates</a:t>
            </a:r>
            <a:r>
              <a:rPr lang="en-US" dirty="0" smtClean="0"/>
              <a:t>.</a:t>
            </a:r>
          </a:p>
          <a:p>
            <a:endParaRPr lang="en-US" dirty="0" smtClean="0"/>
          </a:p>
          <a:p>
            <a:r>
              <a:rPr lang="en-US" dirty="0" smtClean="0"/>
              <a:t>X Start with a slower introduction.</a:t>
            </a:r>
          </a:p>
          <a:p>
            <a:endParaRPr lang="en-US" dirty="0" smtClean="0"/>
          </a:p>
          <a:p>
            <a:r>
              <a:rPr lang="en-US" dirty="0" smtClean="0"/>
              <a:t>X Communication got soft-sold.</a:t>
            </a:r>
            <a:r>
              <a:rPr lang="en-US" baseline="0" dirty="0"/>
              <a:t> </a:t>
            </a:r>
            <a:r>
              <a:rPr lang="en-US" baseline="0" dirty="0" smtClean="0"/>
              <a:t>Communication was at every stage. Make it a loop instead of a linear numbered list.</a:t>
            </a:r>
          </a:p>
          <a:p>
            <a:endParaRPr lang="en-US" baseline="0" dirty="0" smtClean="0"/>
          </a:p>
          <a:p>
            <a:r>
              <a:rPr lang="en-US" baseline="0" dirty="0" smtClean="0"/>
              <a:t>X Do good work. Reduce barriers.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88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the rest of the emails come in.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70909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3/6/15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3/6/15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3/6/15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3/6/15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3/6/15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emf"/><Relationship Id="rId13" Type="http://schemas.openxmlformats.org/officeDocument/2006/relationships/image" Target="../media/image29.emf"/><Relationship Id="rId14" Type="http://schemas.openxmlformats.org/officeDocument/2006/relationships/image" Target="../media/image30.emf"/><Relationship Id="rId15"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emf"/><Relationship Id="rId9" Type="http://schemas.openxmlformats.org/officeDocument/2006/relationships/image" Target="../media/image25.emf"/><Relationship Id="rId10"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emf"/><Relationship Id="rId5"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6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6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6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68.jpg"/></Relationships>
</file>

<file path=ppt/slides/_rels/slide85.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8.jpg"/><Relationship Id="rId5" Type="http://schemas.openxmlformats.org/officeDocument/2006/relationships/image" Target="../media/image66.jpg"/><Relationship Id="rId6" Type="http://schemas.openxmlformats.org/officeDocument/2006/relationships/image" Target="../media/image67.jpg"/><Relationship Id="rId7" Type="http://schemas.openxmlformats.org/officeDocument/2006/relationships/image" Target="../media/image69.jpg"/><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1181480"/>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3289674"/>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37718"/>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 6 Plus, MacBook Air, Thunderbolt monitor by ekigyu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6533"/>
            <a:ext cx="9144000" cy="6102626"/>
          </a:xfrm>
          <a:prstGeom prst="rect">
            <a:avLst/>
          </a:prstGeom>
        </p:spPr>
      </p:pic>
    </p:spTree>
    <p:extLst>
      <p:ext uri="{BB962C8B-B14F-4D97-AF65-F5344CB8AC3E}">
        <p14:creationId xmlns:p14="http://schemas.microsoft.com/office/powerpoint/2010/main" val="943247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4081804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0"/>
            <a:ext cx="10007600" cy="564064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87" y="133351"/>
            <a:ext cx="4906026" cy="4876799"/>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0" y="2523067"/>
            <a:ext cx="307777" cy="2482857"/>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47" y="409060"/>
            <a:ext cx="6848906" cy="4325380"/>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04766"/>
            <a:ext cx="3166534" cy="4733968"/>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Minimize political battles</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Look to your goals</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Impress your boss</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Learn from mistakes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164951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will help you minimize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66054" y="1535858"/>
            <a:ext cx="3987146" cy="2664450"/>
          </a:xfrm>
          <a:prstGeom prst="rect">
            <a:avLst/>
          </a:prstGeom>
        </p:spPr>
      </p:pic>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Examine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stretch>
            <a:fillRect/>
          </a:stretch>
        </p:blipFill>
        <p:spPr>
          <a:xfrm>
            <a:off x="6570943" y="1977123"/>
            <a:ext cx="1118407" cy="584923"/>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descr="113255-Mozilla.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descr="3198-Sony.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7452" y="2759334"/>
            <a:ext cx="1335856" cy="1328934"/>
          </a:xfrm>
          <a:prstGeom prst="rect">
            <a:avLst/>
          </a:prstGeom>
        </p:spPr>
      </p:pic>
      <p:pic>
        <p:nvPicPr>
          <p:cNvPr id="12" name="Picture 11"/>
          <p:cNvPicPr>
            <a:picLocks noChangeAspect="1"/>
          </p:cNvPicPr>
          <p:nvPr/>
        </p:nvPicPr>
        <p:blipFill>
          <a:blip r:embed="rId12"/>
          <a:stretch>
            <a:fillRect/>
          </a:stretch>
        </p:blipFill>
        <p:spPr>
          <a:xfrm>
            <a:off x="7876575" y="2681562"/>
            <a:ext cx="843143" cy="843143"/>
          </a:xfrm>
          <a:prstGeom prst="rect">
            <a:avLst/>
          </a:prstGeom>
        </p:spPr>
      </p:pic>
      <p:pic>
        <p:nvPicPr>
          <p:cNvPr id="14" name="Picture 13" descr="6082-Yandex.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2" cy="1333616"/>
          </a:xfrm>
          <a:prstGeom prst="rect">
            <a:avLst/>
          </a:prstGeom>
        </p:spPr>
      </p:pic>
      <p:pic>
        <p:nvPicPr>
          <p:cNvPr id="15" name="Picture 14"/>
          <p:cNvPicPr>
            <a:picLocks noChangeAspect="1"/>
          </p:cNvPicPr>
          <p:nvPr/>
        </p:nvPicPr>
        <p:blipFill>
          <a:blip r:embed="rId14"/>
          <a:stretch>
            <a:fillRect/>
          </a:stretch>
        </p:blipFill>
        <p:spPr>
          <a:xfrm>
            <a:off x="3993652" y="4288020"/>
            <a:ext cx="2463800" cy="3302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6"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631033"/>
            <a:ext cx="3167266" cy="1086767"/>
          </a:xfrm>
          <a:prstGeom prst="rect">
            <a:avLst/>
          </a:prstGeom>
        </p:spPr>
      </p:pic>
      <p:pic>
        <p:nvPicPr>
          <p:cNvPr id="7" name="Picture 6"/>
          <p:cNvPicPr>
            <a:picLocks noChangeAspect="1"/>
          </p:cNvPicPr>
          <p:nvPr/>
        </p:nvPicPr>
        <p:blipFill>
          <a:blip r:embed="rId4"/>
          <a:stretch>
            <a:fillRect/>
          </a:stretch>
        </p:blipFill>
        <p:spPr>
          <a:xfrm>
            <a:off x="1004906" y="2129020"/>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1249499"/>
            <a:ext cx="2504554" cy="3390979"/>
          </a:xfrm>
          <a:prstGeom prst="rect">
            <a:avLst/>
          </a:prstGeom>
        </p:spPr>
      </p:pic>
      <p:sp>
        <p:nvSpPr>
          <p:cNvPr id="5" name="TextBox 4"/>
          <p:cNvSpPr txBox="1"/>
          <p:nvPr/>
        </p:nvSpPr>
        <p:spPr>
          <a:xfrm>
            <a:off x="457200" y="613780"/>
            <a:ext cx="5750292"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Examine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Examine Your Political Battles</a:t>
            </a: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920"/>
            <a:ext cx="10016114" cy="6660841"/>
          </a:xfrm>
          <a:prstGeom prst="rect">
            <a:avLst/>
          </a:prstGeom>
        </p:spPr>
      </p:pic>
      <p:sp>
        <p:nvSpPr>
          <p:cNvPr id="4" name="TextBox 3"/>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Company vision</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Strategic </a:t>
            </a:r>
            <a:r>
              <a:rPr lang="en-US" sz="4000" dirty="0">
                <a:solidFill>
                  <a:srgbClr val="FFFFFF"/>
                </a:solidFill>
                <a:latin typeface="Avenir Black"/>
                <a:cs typeface="Avenir Black"/>
              </a:rPr>
              <a:t>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Product-focused</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Sales-focused</a:t>
            </a:r>
            <a:endParaRPr lang="en-US" sz="4000" dirty="0">
              <a:solidFill>
                <a:srgbClr val="FFFFFF"/>
              </a:solidFill>
              <a:latin typeface="Avenir Black"/>
              <a:cs typeface="Avenir Black"/>
            </a:endParaRPr>
          </a:p>
        </p:txBody>
      </p:sp>
      <p:sp>
        <p:nvSpPr>
          <p:cNvPr id="3" name="TextBox 2"/>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945360"/>
            <a:ext cx="3656814" cy="1931348"/>
          </a:xfrm>
          <a:prstGeom prst="rect">
            <a:avLst/>
          </a:prstGeom>
        </p:spPr>
      </p:pic>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100" fill="hold"/>
                                        <p:tgtEl>
                                          <p:spTgt spid="175"/>
                                        </p:tgtEl>
                                        <p:attrNameLst>
                                          <p:attrName>ppt_x</p:attrName>
                                        </p:attrNameLst>
                                      </p:cBhvr>
                                      <p:tavLst>
                                        <p:tav tm="0">
                                          <p:val>
                                            <p:strVal val="0-#ppt_w/2"/>
                                          </p:val>
                                        </p:tav>
                                        <p:tav tm="100000">
                                          <p:val>
                                            <p:strVal val="#ppt_x"/>
                                          </p:val>
                                        </p:tav>
                                      </p:tavLst>
                                    </p:anim>
                                    <p:anim calcmode="lin" valueType="num">
                                      <p:cBhvr additive="base">
                                        <p:cTn id="29" dur="1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Compelling</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Interactive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Create Teachable Moments</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Always </a:t>
            </a:r>
            <a:r>
              <a:rPr lang="en-US" sz="4000" dirty="0">
                <a:solidFill>
                  <a:srgbClr val="FFFFFF"/>
                </a:solidFill>
                <a:latin typeface="Avenir Black"/>
                <a:cs typeface="Avenir Black"/>
              </a:rPr>
              <a:t>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Learn from your </a:t>
            </a:r>
            <a:r>
              <a:rPr lang="en-US" sz="8000" dirty="0" err="1" smtClean="0">
                <a:solidFill>
                  <a:srgbClr val="FFFFFF"/>
                </a:solidFill>
                <a:latin typeface="Avenir Black"/>
                <a:cs typeface="Avenir Black"/>
              </a:rPr>
              <a:t>misatkes</a:t>
            </a:r>
            <a:endParaRPr lang="en-US" sz="8000" dirty="0">
              <a:solidFill>
                <a:srgbClr val="FFFFFF"/>
              </a:solidFill>
              <a:latin typeface="Avenir Black"/>
              <a:cs typeface="Avenir Black"/>
            </a:endParaRPr>
          </a:p>
        </p:txBody>
      </p:sp>
      <p:sp>
        <p:nvSpPr>
          <p:cNvPr id="2" name="Curved Up Arrow 1"/>
          <p:cNvSpPr/>
          <p:nvPr/>
        </p:nvSpPr>
        <p:spPr>
          <a:xfrm flipH="1">
            <a:off x="2031999" y="3555121"/>
            <a:ext cx="982133" cy="356480"/>
          </a:xfrm>
          <a:prstGeom prst="curved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516466"/>
            <a:ext cx="5155534" cy="5155534"/>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000000"/>
                </a:solidFill>
                <a:latin typeface="Chaparral Pro"/>
                <a:cs typeface="Chaparral Pro"/>
              </a:rPr>
              <a:t>Determining Core Values: Learn </a:t>
            </a:r>
            <a:r>
              <a:rPr lang="en-US" sz="2000" i="1" dirty="0" smtClean="0">
                <a:solidFill>
                  <a:srgbClr val="000000"/>
                </a:solidFill>
                <a:latin typeface="Chaparral Pro"/>
                <a:cs typeface="Chaparral Pro"/>
              </a:rPr>
              <a:t>From Your Mistakes</a:t>
            </a:r>
            <a:endParaRPr lang="en-US" sz="2000" i="1" dirty="0">
              <a:solidFill>
                <a:srgbClr val="000000"/>
              </a:solidFill>
              <a:latin typeface="Chaparral Pro"/>
              <a:cs typeface="Chaparral Pro"/>
            </a:endParaRPr>
          </a:p>
        </p:txBody>
      </p:sp>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5" name="Oval Callout 4"/>
          <p:cNvSpPr/>
          <p:nvPr/>
        </p:nvSpPr>
        <p:spPr>
          <a:xfrm>
            <a:off x="1446727" y="878579"/>
            <a:ext cx="1622104" cy="899032"/>
          </a:xfrm>
          <a:prstGeom prst="wedgeEllipseCallout">
            <a:avLst>
              <a:gd name="adj1" fmla="val -31272"/>
              <a:gd name="adj2" fmla="val 78510"/>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43441" y="978880"/>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953485" y="864682"/>
            <a:ext cx="1804438" cy="1011907"/>
          </a:xfrm>
          <a:prstGeom prst="wedgeEllipseCallout">
            <a:avLst>
              <a:gd name="adj1" fmla="val -43825"/>
              <a:gd name="adj2" fmla="val 6333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4026936" y="89582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bad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d-blow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867"/>
            <a:ext cx="9144000" cy="9144000"/>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7182575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1113447"/>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1313305"/>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Respectful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Honest</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Diverse</a:t>
            </a:r>
            <a:r>
              <a:rPr lang="en-US" sz="4000" dirty="0">
                <a:solidFill>
                  <a:srgbClr val="FFFFFF"/>
                </a:solidFill>
                <a:latin typeface="Avenir Black"/>
                <a:cs typeface="Avenir Black"/>
              </a:rPr>
              <a:t/>
            </a:r>
            <a:br>
              <a:rPr lang="en-US" sz="4000" dirty="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Rock Solid Dependability</a:t>
            </a:r>
            <a:endParaRPr lang="en-US" sz="4000" dirty="0">
              <a:solidFill>
                <a:srgbClr val="FFFFFF"/>
              </a:solidFill>
              <a:latin typeface="Avenir Black"/>
              <a:cs typeface="Avenir Black"/>
            </a:endParaRPr>
          </a:p>
        </p:txBody>
      </p:sp>
      <p:sp>
        <p:nvSpPr>
          <p:cNvPr id="5" name="TextBox 4"/>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
        <p:nvSpPr>
          <p:cNvPr id="5" name="TextBox 4"/>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191340"/>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Mad as a </a:t>
            </a:r>
            <a:r>
              <a:rPr lang="en-US" sz="4000" dirty="0" err="1" smtClean="0">
                <a:solidFill>
                  <a:srgbClr val="FFFFFF"/>
                </a:solidFill>
                <a:latin typeface="Avenir Black"/>
                <a:cs typeface="Avenir Black"/>
              </a:rPr>
              <a:t>meathammer</a:t>
            </a:r>
            <a:r>
              <a:rPr lang="en-US" sz="4000" dirty="0" smtClean="0">
                <a:solidFill>
                  <a:srgbClr val="FFFFFF"/>
                </a:solidFill>
                <a:latin typeface="Avenir Black"/>
                <a:cs typeface="Avenir Black"/>
              </a:rPr>
              <a:t>. But I love it.”</a:t>
            </a:r>
          </a:p>
          <a:p>
            <a:pPr algn="l"/>
            <a:endParaRPr lang="en-US" sz="4000" dirty="0">
              <a:solidFill>
                <a:srgbClr val="FFFFFF"/>
              </a:solidFill>
              <a:latin typeface="Avenir Black"/>
              <a:cs typeface="Avenir Black"/>
            </a:endParaRPr>
          </a:p>
          <a:p>
            <a:pPr algn="l"/>
            <a:r>
              <a:rPr lang="en-US" sz="2000" dirty="0" smtClean="0">
                <a:solidFill>
                  <a:srgbClr val="FFFFFF"/>
                </a:solidFill>
                <a:latin typeface="Avenir Black"/>
                <a:cs typeface="Avenir Black"/>
              </a:rPr>
              <a:t>Carl Payne, chain mail technician</a:t>
            </a:r>
            <a:endParaRPr lang="en-US" sz="2000" dirty="0">
              <a:solidFill>
                <a:srgbClr val="FFFFFF"/>
              </a:solidFill>
              <a:latin typeface="Avenir Black"/>
              <a:cs typeface="Avenir Black"/>
            </a:endParaRPr>
          </a:p>
        </p:txBody>
      </p:sp>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3" name="Rectangle 2"/>
          <p:cNvSpPr/>
          <p:nvPr/>
        </p:nvSpPr>
        <p:spPr>
          <a:xfrm>
            <a:off x="875617" y="3003034"/>
            <a:ext cx="441146" cy="400110"/>
          </a:xfrm>
          <a:prstGeom prst="rect">
            <a:avLst/>
          </a:prstGeom>
        </p:spPr>
        <p:txBody>
          <a:bodyPr wrap="none">
            <a:spAutoFit/>
          </a:bodyPr>
          <a:lstStyle/>
          <a:p>
            <a:r>
              <a:rPr lang="en-US" sz="2000" dirty="0">
                <a:solidFill>
                  <a:srgbClr val="FFFFFF"/>
                </a:solidFill>
                <a:latin typeface="Avenir Black"/>
                <a:cs typeface="Avenir Black"/>
              </a:rPr>
              <a:t>—</a:t>
            </a:r>
            <a:endParaRPr lang="en-US" sz="2000" dirty="0"/>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
        <p:nvSpPr>
          <p:cNvPr id="5" name="Title 3"/>
          <p:cNvSpPr txBox="1">
            <a:spLocks/>
          </p:cNvSpPr>
          <p:nvPr/>
        </p:nvSpPr>
        <p:spPr>
          <a:xfrm>
            <a:off x="457200" y="1809817"/>
            <a:ext cx="8229600" cy="15238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9600" dirty="0" smtClean="0">
                <a:solidFill>
                  <a:schemeClr val="bg1"/>
                </a:solidFill>
                <a:latin typeface="Avenir Black"/>
                <a:cs typeface="Avenir Black"/>
              </a:rPr>
              <a:t>★ </a:t>
            </a:r>
            <a:r>
              <a:rPr lang="en-US" sz="9600" dirty="0" smtClean="0">
                <a:solidFill>
                  <a:srgbClr val="FFFFFF"/>
                </a:solidFill>
                <a:latin typeface="Avenir Black"/>
                <a:cs typeface="Avenir Black"/>
              </a:rPr>
              <a:t>Craft</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65412721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Fashionable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Cool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Newsworthy</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3877985"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 User-Focused</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436" y="1159934"/>
            <a:ext cx="2303130" cy="4081380"/>
          </a:xfrm>
          <a:prstGeom prst="rect">
            <a:avLst/>
          </a:prstGeom>
        </p:spPr>
      </p:pic>
      <p:cxnSp>
        <p:nvCxnSpPr>
          <p:cNvPr id="4" name="Straight Arrow Connector 3"/>
          <p:cNvCxnSpPr/>
          <p:nvPr/>
        </p:nvCxnSpPr>
        <p:spPr>
          <a:xfrm flipV="1">
            <a:off x="2455333" y="2091268"/>
            <a:ext cx="1354667" cy="330199"/>
          </a:xfrm>
          <a:prstGeom prst="straightConnector1">
            <a:avLst/>
          </a:prstGeom>
          <a:ln>
            <a:solidFill>
              <a:schemeClr val="bg1"/>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a:t>
            </a:r>
            <a:r>
              <a:rPr lang="en-US" sz="4000" dirty="0">
                <a:solidFill>
                  <a:srgbClr val="FFFFFF"/>
                </a:solidFill>
                <a:latin typeface="Avenir Black"/>
                <a:cs typeface="Avenir Black"/>
              </a:rPr>
              <a:t>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Should </a:t>
            </a:r>
            <a:r>
              <a:rPr lang="en-US" sz="4000" dirty="0">
                <a:solidFill>
                  <a:srgbClr val="FFFFFF"/>
                </a:solidFill>
                <a:latin typeface="Avenir Black"/>
                <a:cs typeface="Avenir Black"/>
              </a:rPr>
              <a:t>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User-focused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677193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Data-driven</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Simplified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Iterative</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2" name="Picture 1" descr="Juan Carlos the Guinea Pig by Garen 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10154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Garen</a:t>
            </a:r>
            <a:r>
              <a:rPr lang="en-US" sz="800" dirty="0" smtClean="0">
                <a:solidFill>
                  <a:srgbClr val="FFFFFF"/>
                </a:solidFill>
                <a:latin typeface="Avenir Light"/>
                <a:cs typeface="Avenir Light"/>
              </a:rPr>
              <a:t> M</a:t>
            </a:r>
            <a:endParaRPr lang="en-US" sz="800" dirty="0">
              <a:solidFill>
                <a:srgbClr val="FFFFFF"/>
              </a:solidFill>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5434" y="3432198"/>
            <a:ext cx="5173133" cy="1621366"/>
          </a:xfrm>
          <a:prstGeom prst="ellipse">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Communicate</a:t>
            </a:r>
            <a:endParaRPr lang="en-US" sz="4000" dirty="0">
              <a:latin typeface="Avenir Black"/>
              <a:cs typeface="Avenir Black"/>
            </a:endParaRPr>
          </a:p>
        </p:txBody>
      </p:sp>
      <p:sp>
        <p:nvSpPr>
          <p:cNvPr id="8" name="Oval 7"/>
          <p:cNvSpPr/>
          <p:nvPr/>
        </p:nvSpPr>
        <p:spPr>
          <a:xfrm>
            <a:off x="1985434" y="1760030"/>
            <a:ext cx="5173133" cy="1621366"/>
          </a:xfrm>
          <a:prstGeom prst="ellipse">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Demonstrate</a:t>
            </a:r>
            <a:endParaRPr lang="en-US" sz="4000" dirty="0">
              <a:latin typeface="Avenir Black"/>
              <a:cs typeface="Avenir Black"/>
            </a:endParaRPr>
          </a:p>
        </p:txBody>
      </p:sp>
      <p:sp>
        <p:nvSpPr>
          <p:cNvPr id="9" name="Bent Arrow 8"/>
          <p:cNvSpPr/>
          <p:nvPr/>
        </p:nvSpPr>
        <p:spPr>
          <a:xfrm rot="18900000">
            <a:off x="1217201" y="2853724"/>
            <a:ext cx="1134533" cy="1058334"/>
          </a:xfrm>
          <a:prstGeom prst="bentArrow">
            <a:avLst/>
          </a:prstGeom>
          <a:gradFill>
            <a:gsLst>
              <a:gs pos="0">
                <a:srgbClr val="492C5D"/>
              </a:gs>
              <a:gs pos="100000">
                <a:srgbClr val="4C081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8100000">
            <a:off x="6830484" y="2921464"/>
            <a:ext cx="1134533" cy="1058334"/>
          </a:xfrm>
          <a:prstGeom prst="bentArrow">
            <a:avLst/>
          </a:prstGeom>
          <a:gradFill flip="none" rotWithShape="1">
            <a:gsLst>
              <a:gs pos="100000">
                <a:srgbClr val="492C5D"/>
              </a:gs>
              <a:gs pos="0">
                <a:srgbClr val="4C081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5434" y="84667"/>
            <a:ext cx="5173133" cy="1621366"/>
          </a:xfrm>
          <a:prstGeom prst="ellipse">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Determine</a:t>
            </a:r>
            <a:endParaRPr lang="en-US" sz="4000" dirty="0">
              <a:latin typeface="Avenir Black"/>
              <a:cs typeface="Avenir Black"/>
            </a:endParaRPr>
          </a:p>
        </p:txBody>
      </p:sp>
    </p:spTree>
    <p:extLst>
      <p:ext uri="{BB962C8B-B14F-4D97-AF65-F5344CB8AC3E}">
        <p14:creationId xmlns:p14="http://schemas.microsoft.com/office/powerpoint/2010/main" val="116380336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ccess Kid by Laney Gri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5884"/>
            <a:ext cx="9144001" cy="6081117"/>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Laney </a:t>
            </a:r>
            <a:r>
              <a:rPr lang="en-US" sz="800" dirty="0" err="1" smtClean="0">
                <a:latin typeface="Avenir Light"/>
                <a:cs typeface="Avenir Light"/>
              </a:rPr>
              <a:t>Griner</a:t>
            </a:r>
            <a:endParaRPr lang="en-US" sz="800" dirty="0">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379965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
        <p:nvSpPr>
          <p:cNvPr id="7" name="TextBox 6"/>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a:t>
            </a:r>
            <a:r>
              <a:rPr lang="en-US" sz="2000" i="1" dirty="0" smtClean="0">
                <a:solidFill>
                  <a:schemeClr val="bg1"/>
                </a:solidFill>
                <a:latin typeface="Chaparral Pro"/>
                <a:cs typeface="Chaparral Pro"/>
              </a:rPr>
              <a:t>Y</a:t>
            </a:r>
            <a:r>
              <a:rPr lang="en-US" sz="2000" i="1" dirty="0" smtClean="0">
                <a:latin typeface="Chaparral Pro"/>
                <a:cs typeface="Chaparral Pro"/>
              </a:rPr>
              <a:t>our Core Values</a:t>
            </a:r>
            <a:endParaRPr lang="en-US" sz="2000" i="1" dirty="0">
              <a:latin typeface="Chaparral Pro"/>
              <a:cs typeface="Chaparral Pro"/>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good for the user?</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Will this get good results?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just the right info?</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better than what we have?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pic>
        <p:nvPicPr>
          <p:cNvPr id="3" name="Picture 2" descr="captain-america.jpg"/>
          <p:cNvPicPr>
            <a:picLocks noChangeAspect="1"/>
          </p:cNvPicPr>
          <p:nvPr/>
        </p:nvPicPr>
        <p:blipFill rotWithShape="1">
          <a:blip r:embed="rId7">
            <a:extLst>
              <a:ext uri="{28A0092B-C50C-407E-A947-70E740481C1C}">
                <a14:useLocalDpi xmlns:a14="http://schemas.microsoft.com/office/drawing/2010/main" val="0"/>
              </a:ext>
            </a:extLst>
          </a:blip>
          <a:srcRect r="6746" b="11111"/>
          <a:stretch/>
        </p:blipFill>
        <p:spPr>
          <a:xfrm>
            <a:off x="3011305" y="285750"/>
            <a:ext cx="3121390" cy="4572000"/>
          </a:xfrm>
          <a:prstGeom prst="rect">
            <a:avLst/>
          </a:prstGeom>
          <a:effectLst>
            <a:outerShdw blurRad="50800" dist="38100" dir="2700000" algn="tl" rotWithShape="0">
              <a:srgbClr val="492C5D">
                <a:alpha val="40000"/>
              </a:srgbClr>
            </a:outerShdw>
          </a:effectLst>
        </p:spPr>
      </p:pic>
      <p:sp>
        <p:nvSpPr>
          <p:cNvPr id="7" name="TextBox 6"/>
          <p:cNvSpPr txBox="1"/>
          <p:nvPr/>
        </p:nvSpPr>
        <p:spPr>
          <a:xfrm>
            <a:off x="8772290" y="1710268"/>
            <a:ext cx="307777" cy="3295656"/>
          </a:xfrm>
          <a:prstGeom prst="rect">
            <a:avLst/>
          </a:prstGeom>
          <a:noFill/>
        </p:spPr>
        <p:txBody>
          <a:bodyPr vert="vert270" wrap="square" rtlCol="0">
            <a:spAutoFit/>
          </a:bodyPr>
          <a:lstStyle/>
          <a:p>
            <a:r>
              <a:rPr lang="en-US" sz="800" dirty="0" smtClean="0">
                <a:solidFill>
                  <a:srgbClr val="FFFFFF"/>
                </a:solidFill>
                <a:latin typeface="Avenir Light"/>
                <a:cs typeface="Avenir Light"/>
              </a:rPr>
              <a:t>Property of Marvel. Painting by Greg &amp; Tim Hildebrandt.</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pic>
        <p:nvPicPr>
          <p:cNvPr id="3" name="Picture 2"/>
          <p:cNvPicPr>
            <a:picLocks noChangeAspect="1"/>
          </p:cNvPicPr>
          <p:nvPr/>
        </p:nvPicPr>
        <p:blipFill>
          <a:blip r:embed="rId3"/>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29782</TotalTime>
  <Words>6353</Words>
  <Application>Microsoft Macintosh PowerPoint</Application>
  <PresentationFormat>On-screen Show (16:9)</PresentationFormat>
  <Paragraphs>870</Paragraphs>
  <Slides>88</Slides>
  <Notes>87</Notes>
  <HiddenSlides>1</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PowerPoint Presentation</vt:lpstr>
      <vt:lpstr>PowerPoint Presentation</vt:lpstr>
      <vt:lpstr>What will help you minimize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 Utility</vt:lpstr>
      <vt:lpstr>★ Company vision ★ Strategic plan ★ Product-focused ★ Sales-focused</vt:lpstr>
      <vt:lpstr>What will help your organization achieve its goal?</vt:lpstr>
      <vt:lpstr>PowerPoint Presentation</vt:lpstr>
      <vt:lpstr>Priceline: 52 taps over 102 s</vt:lpstr>
      <vt:lpstr>★ Speed</vt:lpstr>
      <vt:lpstr>★ Compelling ★ Interactive ★ Create Teachable Moments ★ Always be Closing</vt:lpstr>
      <vt:lpstr>Learn from your misatkes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Fidelity</vt:lpstr>
      <vt:lpstr>★ Respectful ★ Honest ★ Diverse ★ Rock Solid Dependability</vt:lpstr>
      <vt:lpstr>What motivates your boss?</vt:lpstr>
      <vt:lpstr>PowerPoint Presentation</vt:lpstr>
      <vt:lpstr>PowerPoint Presentation</vt:lpstr>
      <vt:lpstr>PowerPoint Presentation</vt:lpstr>
      <vt:lpstr>PowerPoint Presentation</vt:lpstr>
      <vt:lpstr>PowerPoint Presentation</vt:lpstr>
      <vt:lpstr>PowerPoint Presentation</vt:lpstr>
      <vt:lpstr>★ Fashionable ★ Cool ★ Newsworthy ★ Attractive to advertisers</vt:lpstr>
      <vt:lpstr>2. Demonstrate Your Core Values</vt:lpstr>
      <vt:lpstr>PowerPoint Presentation</vt:lpstr>
      <vt:lpstr>PowerPoint Presentation</vt:lpstr>
      <vt:lpstr>PowerPoint Presentation</vt:lpstr>
      <vt:lpstr>PowerPoint Presentation</vt:lpstr>
      <vt:lpstr>★ User-focused</vt:lpstr>
      <vt:lpstr>PowerPoint Presentation</vt:lpstr>
      <vt:lpstr>★ Data-driven</vt:lpstr>
      <vt:lpstr>PowerPoint Presentation</vt:lpstr>
      <vt:lpstr>★ Simplified</vt:lpstr>
      <vt:lpstr>PowerPoint Presentation</vt:lpstr>
      <vt:lpstr>PowerPoint Presentation</vt:lpstr>
      <vt:lpstr>★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393</cp:revision>
  <dcterms:created xsi:type="dcterms:W3CDTF">2015-02-13T20:02:15Z</dcterms:created>
  <dcterms:modified xsi:type="dcterms:W3CDTF">2015-03-10T16:15:12Z</dcterms:modified>
</cp:coreProperties>
</file>